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Quicksand" panose="020B0604020202020204" charset="0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0.png"/><Relationship Id="rId10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3048000" y="3950047"/>
            <a:ext cx="6096000" cy="39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 dirty="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A 7-Step Journey to Improving Sales &amp; Reducing Waste</a:t>
            </a:r>
            <a:endParaRPr dirty="0"/>
          </a:p>
        </p:txBody>
      </p:sp>
      <p:sp>
        <p:nvSpPr>
          <p:cNvPr id="88" name="Google Shape;88;p13"/>
          <p:cNvSpPr/>
          <p:nvPr/>
        </p:nvSpPr>
        <p:spPr>
          <a:xfrm>
            <a:off x="5619750" y="4631977"/>
            <a:ext cx="952500" cy="47625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420BC-C098-CE3B-3900-CFB4CE0C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85912"/>
            <a:ext cx="533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2109787"/>
            <a:ext cx="5334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3348037"/>
            <a:ext cx="5334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4586287"/>
            <a:ext cx="5334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9375" y="1633537"/>
            <a:ext cx="52387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2950" y="2300287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2950" y="3538537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2950" y="4776787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450" y="2490787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>
            <a:off x="1600200" y="2329755"/>
            <a:ext cx="3350418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+₹40 Lakhs/Year</a:t>
            </a:r>
            <a:endParaRPr/>
          </a:p>
        </p:txBody>
      </p:sp>
      <p:sp>
        <p:nvSpPr>
          <p:cNvPr id="240" name="Google Shape;240;p22"/>
          <p:cNvSpPr txBox="1"/>
          <p:nvPr/>
        </p:nvSpPr>
        <p:spPr>
          <a:xfrm>
            <a:off x="1600200" y="2663130"/>
            <a:ext cx="31908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Additional revenue from better availability.</a:t>
            </a:r>
            <a:endParaRPr/>
          </a:p>
        </p:txBody>
      </p:sp>
      <p:pic>
        <p:nvPicPr>
          <p:cNvPr id="241" name="Google Shape;241;p2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3450" y="3729037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1600200" y="3568005"/>
            <a:ext cx="244030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-₹12 Lakhs/Year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1600200" y="3901380"/>
            <a:ext cx="23241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Saved by reducing food waste.</a:t>
            </a:r>
            <a:endParaRPr dirty="0"/>
          </a:p>
        </p:txBody>
      </p:sp>
      <p:pic>
        <p:nvPicPr>
          <p:cNvPr id="244" name="Google Shape;244;p22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3450" y="4967287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/>
        </p:nvSpPr>
        <p:spPr>
          <a:xfrm>
            <a:off x="1600200" y="4806255"/>
            <a:ext cx="3030378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Happy Customers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1600200" y="5139630"/>
            <a:ext cx="28860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Higher satisfaction scores &amp; retention.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666750" y="476250"/>
            <a:ext cx="1152525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Final Business Impact</a:t>
            </a:r>
            <a:endParaRPr dirty="0"/>
          </a:p>
        </p:txBody>
      </p:sp>
      <p:sp>
        <p:nvSpPr>
          <p:cNvPr id="248" name="Google Shape;248;p22"/>
          <p:cNvSpPr/>
          <p:nvPr/>
        </p:nvSpPr>
        <p:spPr>
          <a:xfrm>
            <a:off x="476250" y="476250"/>
            <a:ext cx="76200" cy="504825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778D-B9DB-14D0-3E4D-D6B1A4365A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7190F-086D-57C8-B18D-7B4CDDD5A8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799B6-F786-65E3-2A8B-FFA4EEA1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6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85912"/>
            <a:ext cx="533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9375" y="1633537"/>
            <a:ext cx="52387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1837729"/>
            <a:ext cx="218388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1047750" y="1633537"/>
            <a:ext cx="4333875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Customer Frustration:</a:t>
            </a:r>
            <a:r>
              <a:rPr lang="en-US" sz="1650" b="0" i="0" u="none" strike="noStrike" cap="none" dirty="0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When favorite items aren't on the shelf, shoppers leave unhappy.</a:t>
            </a:r>
            <a:endParaRPr dirty="0"/>
          </a:p>
        </p:txBody>
      </p:sp>
      <p:pic>
        <p:nvPicPr>
          <p:cNvPr id="98" name="Google Shape;98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060501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238250" y="2839640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Lost Money:</a:t>
            </a:r>
            <a:r>
              <a:rPr lang="en-US" sz="1650" b="0" i="0" u="none" strike="noStrike" cap="none" dirty="0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Stores lose profit when they can't sell items customers want (Stockouts).</a:t>
            </a:r>
            <a:endParaRPr dirty="0"/>
          </a:p>
        </p:txBody>
      </p:sp>
      <p:pic>
        <p:nvPicPr>
          <p:cNvPr id="100" name="Google Shape;100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2000" y="42832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238250" y="4062412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Wasted Food:</a:t>
            </a:r>
            <a:r>
              <a:rPr lang="en-US" sz="1650" b="0" i="0" u="none" strike="noStrike" cap="none" dirty="0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Over-stocking leads to expired products that must be thrown away.</a:t>
            </a:r>
            <a:endParaRPr dirty="0"/>
          </a:p>
        </p:txBody>
      </p:sp>
      <p:pic>
        <p:nvPicPr>
          <p:cNvPr id="102" name="Google Shape;102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" y="5506045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1238250" y="5285184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The Opportunity: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Smart planning can boost profit by 30% and cut waste by 40%.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666750" y="476250"/>
            <a:ext cx="1152525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The Industry Challenge</a:t>
            </a:r>
            <a:endParaRPr dirty="0"/>
          </a:p>
        </p:txBody>
      </p:sp>
      <p:sp>
        <p:nvSpPr>
          <p:cNvPr id="105" name="Google Shape;105;p14"/>
          <p:cNvSpPr/>
          <p:nvPr/>
        </p:nvSpPr>
        <p:spPr>
          <a:xfrm>
            <a:off x="476250" y="476250"/>
            <a:ext cx="76200" cy="504825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85912"/>
            <a:ext cx="533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9375" y="1633537"/>
            <a:ext cx="52387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1837729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1238250" y="1616868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Stockouts: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Essentials like Milk and Bread were frequently missing from shelves.</a:t>
            </a:r>
            <a:endParaRPr/>
          </a:p>
        </p:txBody>
      </p:sp>
      <p:pic>
        <p:nvPicPr>
          <p:cNvPr id="115" name="Google Shape;115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060501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1238250" y="2839640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Wastage: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Fresh vegetables and dairy products were expiring before being sold.</a:t>
            </a:r>
            <a:endParaRPr/>
          </a:p>
        </p:txBody>
      </p:sp>
      <p:pic>
        <p:nvPicPr>
          <p:cNvPr id="117" name="Google Shape;117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2000" y="42832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1238250" y="4062412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Fluctuations: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Sales numbers swung wildly based on weather changes.</a:t>
            </a:r>
            <a:endParaRPr/>
          </a:p>
        </p:txBody>
      </p:sp>
      <p:pic>
        <p:nvPicPr>
          <p:cNvPr id="119" name="Google Shape;119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" y="5506045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1238250" y="5285184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Manual Errors: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Guesswork in ordering caused a 9% loss in potential customers.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676177" y="476250"/>
            <a:ext cx="1152525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Step 1: Identifying the Problem</a:t>
            </a:r>
            <a:endParaRPr dirty="0"/>
          </a:p>
        </p:txBody>
      </p:sp>
      <p:sp>
        <p:nvSpPr>
          <p:cNvPr id="122" name="Google Shape;122;p15"/>
          <p:cNvSpPr/>
          <p:nvPr/>
        </p:nvSpPr>
        <p:spPr>
          <a:xfrm>
            <a:off x="476250" y="476250"/>
            <a:ext cx="76200" cy="504825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95;p14" descr="image.png">
            <a:extLst>
              <a:ext uri="{FF2B5EF4-FFF2-40B4-BE49-F238E27FC236}">
                <a16:creationId xmlns:a16="http://schemas.microsoft.com/office/drawing/2014/main" id="{63917B8A-E2CB-37A6-CD20-22DB579CE17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29375" y="1633537"/>
            <a:ext cx="5238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85912"/>
            <a:ext cx="533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9375" y="1633537"/>
            <a:ext cx="52387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1837729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238250" y="1616868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Sales Records: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Tracking exactly what item sold and at what time of day.</a:t>
            </a:r>
            <a:endParaRPr/>
          </a:p>
        </p:txBody>
      </p:sp>
      <p:pic>
        <p:nvPicPr>
          <p:cNvPr id="132" name="Google Shape;132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060501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1238250" y="2839640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Inventory Logs: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Monitoring current stock levels and expiry dates.</a:t>
            </a:r>
            <a:endParaRPr/>
          </a:p>
        </p:txBody>
      </p:sp>
      <p:pic>
        <p:nvPicPr>
          <p:cNvPr id="134" name="Google Shape;134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2000" y="42832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1238250" y="4062412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Supplier Data: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Recording delivery schedules and any unexpected delays.</a:t>
            </a:r>
            <a:endParaRPr/>
          </a:p>
        </p:txBody>
      </p:sp>
      <p:pic>
        <p:nvPicPr>
          <p:cNvPr id="136" name="Google Shape;136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" y="5506045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1238250" y="5285184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External Factors: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Noting local weather conditions and upcoming festivals.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666750" y="476250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Step 2: </a:t>
            </a:r>
            <a:r>
              <a:rPr lang="en-US" sz="3150" b="1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Data Collection</a:t>
            </a:r>
            <a:endParaRPr dirty="0"/>
          </a:p>
        </p:txBody>
      </p:sp>
      <p:sp>
        <p:nvSpPr>
          <p:cNvPr id="139" name="Google Shape;139;p16"/>
          <p:cNvSpPr/>
          <p:nvPr/>
        </p:nvSpPr>
        <p:spPr>
          <a:xfrm>
            <a:off x="476250" y="476250"/>
            <a:ext cx="76200" cy="504825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12;p15" descr="image.png">
            <a:extLst>
              <a:ext uri="{FF2B5EF4-FFF2-40B4-BE49-F238E27FC236}">
                <a16:creationId xmlns:a16="http://schemas.microsoft.com/office/drawing/2014/main" id="{59AFBCC2-AD3A-1979-DE48-23F910AEAB1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81750" y="1512093"/>
            <a:ext cx="5438775" cy="464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85912"/>
            <a:ext cx="533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9375" y="1633537"/>
            <a:ext cx="52387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1837729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1238250" y="1616868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Removed Duplicates: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Deleted accidental double-entries to ensure accuracy.</a:t>
            </a:r>
            <a:endParaRPr/>
          </a:p>
        </p:txBody>
      </p:sp>
      <p:pic>
        <p:nvPicPr>
          <p:cNvPr id="149" name="Google Shape;149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060501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1238250" y="2839640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Fixed Glitches: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Corrected impossible values like negative sales numbers.</a:t>
            </a:r>
            <a:endParaRPr/>
          </a:p>
        </p:txBody>
      </p:sp>
      <p:pic>
        <p:nvPicPr>
          <p:cNvPr id="151" name="Google Shape;151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2000" y="42832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1238250" y="4062412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Standardized Names: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Renamed items (e.g., "Tomato-1kg") to a single format.</a:t>
            </a:r>
            <a:endParaRPr/>
          </a:p>
        </p:txBody>
      </p:sp>
      <p:pic>
        <p:nvPicPr>
          <p:cNvPr id="153" name="Google Shape;153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" y="5506045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1238250" y="5285184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Synced Time: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Aligned transaction timestamps across all store branches.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666750" y="476250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Step 3: </a:t>
            </a:r>
            <a:r>
              <a:rPr lang="en-US" sz="3150" b="1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Data Cleaning</a:t>
            </a:r>
            <a:endParaRPr dirty="0"/>
          </a:p>
        </p:txBody>
      </p:sp>
      <p:sp>
        <p:nvSpPr>
          <p:cNvPr id="156" name="Google Shape;156;p17"/>
          <p:cNvSpPr/>
          <p:nvPr/>
        </p:nvSpPr>
        <p:spPr>
          <a:xfrm>
            <a:off x="476250" y="476250"/>
            <a:ext cx="76200" cy="504825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29;p16" descr="image.png">
            <a:extLst>
              <a:ext uri="{FF2B5EF4-FFF2-40B4-BE49-F238E27FC236}">
                <a16:creationId xmlns:a16="http://schemas.microsoft.com/office/drawing/2014/main" id="{C60A7718-8A33-8303-7C53-A921D8655E3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81751" y="1585913"/>
            <a:ext cx="5333999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854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85912"/>
            <a:ext cx="533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9375" y="1633537"/>
            <a:ext cx="52387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1837729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/>
        </p:nvSpPr>
        <p:spPr>
          <a:xfrm>
            <a:off x="1238250" y="1616868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Morning Rush: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High demand for breakfast items between 7 AM and 10 AM.</a:t>
            </a:r>
            <a:endParaRPr/>
          </a:p>
        </p:txBody>
      </p:sp>
      <p:pic>
        <p:nvPicPr>
          <p:cNvPr id="166" name="Google Shape;166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060501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1238250" y="2839640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Evening Prep: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Peak sales for dinner ingredients occur from 5 PM to 9 PM.</a:t>
            </a:r>
            <a:endParaRPr/>
          </a:p>
        </p:txBody>
      </p:sp>
      <p:pic>
        <p:nvPicPr>
          <p:cNvPr id="168" name="Google Shape;168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2000" y="42832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1238250" y="4062412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Weekend Spikes: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Sales volume jumps by 25-40% on Saturdays and Sundays.</a:t>
            </a:r>
            <a:endParaRPr/>
          </a:p>
        </p:txBody>
      </p:sp>
      <p:pic>
        <p:nvPicPr>
          <p:cNvPr id="170" name="Google Shape;170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" y="5506045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1238250" y="5285184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Rainy Days: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Sudden increase in sales for snacks and instant foods.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666750" y="476250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Step 4: </a:t>
            </a:r>
            <a:r>
              <a:rPr lang="en-US" sz="3150" b="1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Data Exploration</a:t>
            </a:r>
            <a:endParaRPr dirty="0"/>
          </a:p>
        </p:txBody>
      </p:sp>
      <p:sp>
        <p:nvSpPr>
          <p:cNvPr id="173" name="Google Shape;173;p18"/>
          <p:cNvSpPr/>
          <p:nvPr/>
        </p:nvSpPr>
        <p:spPr>
          <a:xfrm>
            <a:off x="476250" y="476250"/>
            <a:ext cx="76200" cy="504825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71;p17">
            <a:extLst>
              <a:ext uri="{FF2B5EF4-FFF2-40B4-BE49-F238E27FC236}">
                <a16:creationId xmlns:a16="http://schemas.microsoft.com/office/drawing/2014/main" id="{FB16B62A-F45B-0502-05A6-E5996113ED8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74301" y="1633537"/>
            <a:ext cx="5148897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85912"/>
            <a:ext cx="533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9375" y="1633537"/>
            <a:ext cx="52387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1837729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1238250" y="1616868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Demand Forecasting: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Predicting specific daily sales for every single item.</a:t>
            </a:r>
            <a:endParaRPr/>
          </a:p>
        </p:txBody>
      </p:sp>
      <p:pic>
        <p:nvPicPr>
          <p:cNvPr id="183" name="Google Shape;183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060501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1238250" y="2839640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Smart Reordering: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Calculating the perfect stock amount to prevent overflow.</a:t>
            </a:r>
            <a:endParaRPr/>
          </a:p>
        </p:txBody>
      </p:sp>
      <p:pic>
        <p:nvPicPr>
          <p:cNvPr id="185" name="Google Shape;185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2000" y="42832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1238250" y="4062412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Holiday Adjustments: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Automatically increasing stock before major festivals.</a:t>
            </a:r>
            <a:endParaRPr/>
          </a:p>
        </p:txBody>
      </p:sp>
      <p:pic>
        <p:nvPicPr>
          <p:cNvPr id="187" name="Google Shape;187;p19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" y="5506045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1238250" y="5285184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Waste Prevention: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Ensuring perishables are sold before they expire.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666750" y="476250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Step 5: </a:t>
            </a:r>
            <a:r>
              <a:rPr lang="en-US" sz="3150" b="1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Building a model</a:t>
            </a:r>
            <a:endParaRPr dirty="0"/>
          </a:p>
        </p:txBody>
      </p:sp>
      <p:sp>
        <p:nvSpPr>
          <p:cNvPr id="190" name="Google Shape;190;p19"/>
          <p:cNvSpPr/>
          <p:nvPr/>
        </p:nvSpPr>
        <p:spPr>
          <a:xfrm>
            <a:off x="476250" y="476250"/>
            <a:ext cx="76200" cy="504825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63;p18" descr="image.png">
            <a:extLst>
              <a:ext uri="{FF2B5EF4-FFF2-40B4-BE49-F238E27FC236}">
                <a16:creationId xmlns:a16="http://schemas.microsoft.com/office/drawing/2014/main" id="{41864909-C01D-FCFC-8209-7924E333A7E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29375" y="1616868"/>
            <a:ext cx="5238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48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85912"/>
            <a:ext cx="533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9375" y="1633537"/>
            <a:ext cx="52387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1837729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1238250" y="1616868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Fewer Stockouts: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Missing items dropped drastically from 12% to just 4%.</a:t>
            </a:r>
            <a:endParaRPr/>
          </a:p>
        </p:txBody>
      </p:sp>
      <p:pic>
        <p:nvPicPr>
          <p:cNvPr id="200" name="Google Shape;200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060501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1238250" y="2839640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Less Waste: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Daily loss from spoiled food was cut by nearly 37%.</a:t>
            </a:r>
            <a:endParaRPr/>
          </a:p>
        </p:txBody>
      </p:sp>
      <p:pic>
        <p:nvPicPr>
          <p:cNvPr id="202" name="Google Shape;202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2000" y="42832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1238250" y="4062412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Happy Customers: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Complaints regarding product availability fell by 45%.</a:t>
            </a:r>
            <a:endParaRPr/>
          </a:p>
        </p:txBody>
      </p:sp>
      <p:pic>
        <p:nvPicPr>
          <p:cNvPr id="204" name="Google Shape;204;p20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" y="5506045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1238250" y="5285184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Higher Revenue: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Overall store sales increased by approximately 18%.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666750" y="476250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Step 6: Evaluate the model</a:t>
            </a:r>
            <a:endParaRPr dirty="0"/>
          </a:p>
        </p:txBody>
      </p:sp>
      <p:sp>
        <p:nvSpPr>
          <p:cNvPr id="207" name="Google Shape;207;p20"/>
          <p:cNvSpPr/>
          <p:nvPr/>
        </p:nvSpPr>
        <p:spPr>
          <a:xfrm>
            <a:off x="476250" y="476250"/>
            <a:ext cx="76200" cy="504825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80;p19" descr="image.png">
            <a:extLst>
              <a:ext uri="{FF2B5EF4-FFF2-40B4-BE49-F238E27FC236}">
                <a16:creationId xmlns:a16="http://schemas.microsoft.com/office/drawing/2014/main" id="{37CF2F4F-20C9-B76D-6D32-A0391733725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29375" y="1633537"/>
            <a:ext cx="5238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32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85912"/>
            <a:ext cx="533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9375" y="1633537"/>
            <a:ext cx="52387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1837729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/>
        </p:nvSpPr>
        <p:spPr>
          <a:xfrm>
            <a:off x="1238250" y="1616868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Auto-Suggestions: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Managers receive daily automated ordering recommendations.</a:t>
            </a:r>
            <a:endParaRPr/>
          </a:p>
        </p:txBody>
      </p:sp>
      <p:pic>
        <p:nvPicPr>
          <p:cNvPr id="217" name="Google Shape;217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3060501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1238250" y="2839640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Expiry Alerts: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System warns staff when items are close to expiring.</a:t>
            </a:r>
            <a:endParaRPr/>
          </a:p>
        </p:txBody>
      </p:sp>
      <p:pic>
        <p:nvPicPr>
          <p:cNvPr id="219" name="Google Shape;219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2000" y="4283273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1238250" y="4062412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Smart Discounts: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Slow-moving items are automatically flagged for sales.</a:t>
            </a:r>
            <a:endParaRPr/>
          </a:p>
        </p:txBody>
      </p:sp>
      <p:pic>
        <p:nvPicPr>
          <p:cNvPr id="221" name="Google Shape;221;p21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" y="5506045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1238250" y="5285184"/>
            <a:ext cx="4333875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1B5E20"/>
                </a:solidFill>
                <a:latin typeface="Roboto"/>
                <a:ea typeface="Roboto"/>
                <a:cs typeface="Roboto"/>
                <a:sym typeface="Roboto"/>
              </a:rPr>
              <a:t>Weekly Reviews:</a:t>
            </a:r>
            <a:r>
              <a:rPr lang="en-US" sz="1650" b="0" i="0" u="none" strike="noStrike" cap="none">
                <a:solidFill>
                  <a:srgbClr val="455A64"/>
                </a:solidFill>
                <a:latin typeface="Roboto"/>
                <a:ea typeface="Roboto"/>
                <a:cs typeface="Roboto"/>
                <a:sym typeface="Roboto"/>
              </a:rPr>
              <a:t> Regular check-ins on demand trends for each store.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666750" y="476250"/>
            <a:ext cx="115252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Step 7: </a:t>
            </a:r>
            <a:r>
              <a:rPr lang="en-US" sz="3150" b="1" dirty="0">
                <a:solidFill>
                  <a:srgbClr val="2E7D32"/>
                </a:solidFill>
                <a:latin typeface="Quicksand"/>
                <a:ea typeface="Quicksand"/>
                <a:cs typeface="Quicksand"/>
                <a:sym typeface="Quicksand"/>
              </a:rPr>
              <a:t>Share insights &amp; Implementation</a:t>
            </a:r>
            <a:endParaRPr dirty="0"/>
          </a:p>
        </p:txBody>
      </p:sp>
      <p:sp>
        <p:nvSpPr>
          <p:cNvPr id="224" name="Google Shape;224;p21"/>
          <p:cNvSpPr/>
          <p:nvPr/>
        </p:nvSpPr>
        <p:spPr>
          <a:xfrm>
            <a:off x="476250" y="476250"/>
            <a:ext cx="76200" cy="504825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97;p20" descr="image.png">
            <a:extLst>
              <a:ext uri="{FF2B5EF4-FFF2-40B4-BE49-F238E27FC236}">
                <a16:creationId xmlns:a16="http://schemas.microsoft.com/office/drawing/2014/main" id="{D488F108-4CB9-20B1-485C-CDACFE920EE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53188" y="1616868"/>
            <a:ext cx="5238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497</Words>
  <Application>Microsoft Office PowerPoint</Application>
  <PresentationFormat>Widescreen</PresentationFormat>
  <Paragraphs>48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Roboto</vt:lpstr>
      <vt:lpstr>Arial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2</cp:revision>
  <dcterms:modified xsi:type="dcterms:W3CDTF">2025-11-27T14:59:29Z</dcterms:modified>
</cp:coreProperties>
</file>